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6858000" cy="9906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  <a:srgbClr val="FFCC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29" autoAdjust="0"/>
    <p:restoredTop sz="94660"/>
  </p:normalViewPr>
  <p:slideViewPr>
    <p:cSldViewPr>
      <p:cViewPr varScale="1">
        <p:scale>
          <a:sx n="77" d="100"/>
          <a:sy n="77" d="100"/>
        </p:scale>
        <p:origin x="3354" y="9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31B102-D616-470F-81B9-4CC0AD952B24}" type="datetimeFigureOut">
              <a:rPr kumimoji="1" lang="ja-JP" altLang="en-US" smtClean="0"/>
              <a:t>2021/7/13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685800"/>
            <a:ext cx="23749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3DEBCE-C813-4234-A39E-FABA93BCAC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20234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3DEBCE-C813-4234-A39E-FABA93BCAC3D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73203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DCB73-9956-4B6F-872B-4E43440476F1}" type="datetimeFigureOut">
              <a:rPr kumimoji="1" lang="ja-JP" altLang="en-US" smtClean="0"/>
              <a:t>2021/7/13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6E443-4672-4889-B687-3FDB2B58F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7396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DCB73-9956-4B6F-872B-4E43440476F1}" type="datetimeFigureOut">
              <a:rPr kumimoji="1" lang="ja-JP" altLang="en-US" smtClean="0"/>
              <a:t>2021/7/13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6E443-4672-4889-B687-3FDB2B58F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0627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DCB73-9956-4B6F-872B-4E43440476F1}" type="datetimeFigureOut">
              <a:rPr kumimoji="1" lang="ja-JP" altLang="en-US" smtClean="0"/>
              <a:t>2021/7/13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6E443-4672-4889-B687-3FDB2B58F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1604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DCB73-9956-4B6F-872B-4E43440476F1}" type="datetimeFigureOut">
              <a:rPr kumimoji="1" lang="ja-JP" altLang="en-US" smtClean="0"/>
              <a:t>2021/7/13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6E443-4672-4889-B687-3FDB2B58F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9602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DCB73-9956-4B6F-872B-4E43440476F1}" type="datetimeFigureOut">
              <a:rPr kumimoji="1" lang="ja-JP" altLang="en-US" smtClean="0"/>
              <a:t>2021/7/13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6E443-4672-4889-B687-3FDB2B58F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3974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DCB73-9956-4B6F-872B-4E43440476F1}" type="datetimeFigureOut">
              <a:rPr kumimoji="1" lang="ja-JP" altLang="en-US" smtClean="0"/>
              <a:t>2021/7/13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6E443-4672-4889-B687-3FDB2B58F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6922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DCB73-9956-4B6F-872B-4E43440476F1}" type="datetimeFigureOut">
              <a:rPr kumimoji="1" lang="ja-JP" altLang="en-US" smtClean="0"/>
              <a:t>2021/7/13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6E443-4672-4889-B687-3FDB2B58F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4537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DCB73-9956-4B6F-872B-4E43440476F1}" type="datetimeFigureOut">
              <a:rPr kumimoji="1" lang="ja-JP" altLang="en-US" smtClean="0"/>
              <a:t>2021/7/13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6E443-4672-4889-B687-3FDB2B58F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5284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DCB73-9956-4B6F-872B-4E43440476F1}" type="datetimeFigureOut">
              <a:rPr kumimoji="1" lang="ja-JP" altLang="en-US" smtClean="0"/>
              <a:t>2021/7/13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6E443-4672-4889-B687-3FDB2B58F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3902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DCB73-9956-4B6F-872B-4E43440476F1}" type="datetimeFigureOut">
              <a:rPr kumimoji="1" lang="ja-JP" altLang="en-US" smtClean="0"/>
              <a:t>2021/7/13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6E443-4672-4889-B687-3FDB2B58F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7088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DCB73-9956-4B6F-872B-4E43440476F1}" type="datetimeFigureOut">
              <a:rPr kumimoji="1" lang="ja-JP" altLang="en-US" smtClean="0"/>
              <a:t>2021/7/13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6E443-4672-4889-B687-3FDB2B58F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1090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4DCB73-9956-4B6F-872B-4E43440476F1}" type="datetimeFigureOut">
              <a:rPr kumimoji="1" lang="ja-JP" altLang="en-US" smtClean="0"/>
              <a:t>2021/7/13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06E443-4672-4889-B687-3FDB2B58F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5327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wmf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1691" y="9079948"/>
            <a:ext cx="2533401" cy="428625"/>
          </a:xfrm>
          <a:prstGeom prst="rect">
            <a:avLst/>
          </a:prstGeom>
        </p:spPr>
      </p:pic>
      <p:sp>
        <p:nvSpPr>
          <p:cNvPr id="9" name="正方形/長方形 8"/>
          <p:cNvSpPr/>
          <p:nvPr/>
        </p:nvSpPr>
        <p:spPr>
          <a:xfrm>
            <a:off x="221602" y="1053842"/>
            <a:ext cx="6375750" cy="21904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ja-JP" altLang="en-US" sz="4400" u="sng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コロナ</a:t>
            </a:r>
            <a:r>
              <a:rPr lang="ja-JP" altLang="en-US" sz="4400" u="sng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禍を生き抜く</a:t>
            </a:r>
          </a:p>
          <a:p>
            <a:pPr algn="ctr"/>
            <a:r>
              <a:rPr lang="ja-JP" altLang="en-US" sz="4400" u="sng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事業再構築７つのポイント</a:t>
            </a:r>
            <a:endParaRPr lang="en-US" altLang="ja-JP" sz="4400" u="sng" dirty="0" smtClean="0">
              <a:solidFill>
                <a:srgbClr val="00206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>
              <a:lnSpc>
                <a:spcPct val="200000"/>
              </a:lnSpc>
            </a:pPr>
            <a:r>
              <a:rPr lang="ja-JP" altLang="en-US" sz="2800" dirty="0" smtClean="0">
                <a:solidFill>
                  <a:srgbClr val="002060"/>
                </a:solidFill>
                <a:effectLst/>
                <a:latin typeface="HGS明朝E" panose="02020900000000000000" pitchFamily="18" charset="-128"/>
                <a:ea typeface="HGS明朝E" panose="02020900000000000000" pitchFamily="18" charset="-128"/>
              </a:rPr>
              <a:t>～今見直すべき本業の稼ぐ力の本質～</a:t>
            </a:r>
            <a:endParaRPr lang="ja-JP" altLang="ja-JP" sz="2800" dirty="0">
              <a:solidFill>
                <a:srgbClr val="002060"/>
              </a:solidFill>
              <a:effectLst/>
              <a:latin typeface="HGS明朝E" panose="02020900000000000000" pitchFamily="18" charset="-128"/>
              <a:ea typeface="HGS明朝E" panose="02020900000000000000" pitchFamily="18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332656" y="3190900"/>
            <a:ext cx="3701444" cy="204673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●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基調講演：中小企業診断士　坂上成人　氏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～コロナ禍における中小企業の事業再構築に向けた</a:t>
            </a: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戦略策定方法及び留意点のほか、実例等も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交えて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解説いただきます～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事業の本質を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見つめ直す機会であり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、補助金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制度　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の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説明ではございません。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●事例発表：経営計画作成に取り組まれている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企業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様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に発表いただきます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●制度案内：埼玉県産業労働部産業支援課</a:t>
            </a:r>
            <a:endParaRPr lang="ja-JP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8" name="Rectangle 11"/>
          <p:cNvSpPr>
            <a:spLocks noChangeArrowheads="1"/>
          </p:cNvSpPr>
          <p:nvPr/>
        </p:nvSpPr>
        <p:spPr bwMode="auto">
          <a:xfrm>
            <a:off x="2947497" y="6400737"/>
            <a:ext cx="3776196" cy="2426846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  <a:ln w="19050">
            <a:noFill/>
            <a:miter lim="800000"/>
            <a:headEnd/>
            <a:tailEnd/>
          </a:ln>
        </p:spPr>
        <p:txBody>
          <a:bodyPr rot="0" vert="horz" wrap="square" lIns="108000" tIns="0" rIns="0" bIns="0" anchor="ctr" anchorCtr="0" upright="1">
            <a:no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ja-JP" altLang="en-US" sz="1300" dirty="0" smtClean="0">
                <a:solidFill>
                  <a:srgbClr val="000000"/>
                </a:solidFill>
                <a:latin typeface="Century"/>
                <a:ea typeface="HGSｺﾞｼｯｸE"/>
                <a:cs typeface="Times New Roman"/>
              </a:rPr>
              <a:t>会　場</a:t>
            </a:r>
            <a:r>
              <a:rPr lang="ja-JP" sz="1300" dirty="0" smtClean="0">
                <a:solidFill>
                  <a:srgbClr val="000000"/>
                </a:solidFill>
                <a:effectLst/>
                <a:latin typeface="Century"/>
                <a:ea typeface="HGSｺﾞｼｯｸE"/>
                <a:cs typeface="Times New Roman"/>
              </a:rPr>
              <a:t>：</a:t>
            </a:r>
            <a:r>
              <a:rPr lang="ja-JP" altLang="en-US" sz="1300" dirty="0" smtClean="0">
                <a:solidFill>
                  <a:srgbClr val="000000"/>
                </a:solidFill>
                <a:effectLst/>
                <a:latin typeface="Century"/>
                <a:ea typeface="HGSｺﾞｼｯｸE"/>
                <a:cs typeface="Times New Roman"/>
              </a:rPr>
              <a:t>戸田市商工会</a:t>
            </a:r>
            <a:endParaRPr lang="en-US" altLang="ja-JP" sz="1300" dirty="0" smtClean="0">
              <a:solidFill>
                <a:srgbClr val="000000"/>
              </a:solidFill>
              <a:effectLst/>
              <a:latin typeface="Century"/>
              <a:ea typeface="HGSｺﾞｼｯｸE"/>
              <a:cs typeface="Times New Roman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ja-JP" altLang="ja-JP" sz="1300" dirty="0" smtClean="0">
                <a:solidFill>
                  <a:srgbClr val="000000"/>
                </a:solidFill>
                <a:effectLst/>
                <a:latin typeface="Century"/>
                <a:ea typeface="HGSｺﾞｼｯｸE"/>
                <a:cs typeface="Times New Roman"/>
              </a:rPr>
              <a:t>参加費：無料</a:t>
            </a:r>
            <a:endParaRPr lang="en-US" altLang="ja-JP" sz="1300" dirty="0" smtClean="0">
              <a:solidFill>
                <a:srgbClr val="000000"/>
              </a:solidFill>
              <a:effectLst/>
              <a:latin typeface="Century"/>
              <a:ea typeface="HGSｺﾞｼｯｸE"/>
              <a:cs typeface="Times New Roman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ja-JP" altLang="en-US" sz="1300" dirty="0" smtClean="0">
                <a:solidFill>
                  <a:srgbClr val="000000"/>
                </a:solidFill>
                <a:latin typeface="Century"/>
                <a:ea typeface="HGSｺﾞｼｯｸE"/>
                <a:cs typeface="Times New Roman"/>
              </a:rPr>
              <a:t>定　員</a:t>
            </a:r>
            <a:r>
              <a:rPr lang="ja-JP" sz="1300" dirty="0" smtClean="0">
                <a:solidFill>
                  <a:srgbClr val="000000"/>
                </a:solidFill>
                <a:effectLst/>
                <a:latin typeface="Century"/>
                <a:ea typeface="HGSｺﾞｼｯｸE"/>
                <a:cs typeface="Times New Roman"/>
              </a:rPr>
              <a:t>：</a:t>
            </a:r>
            <a:r>
              <a:rPr lang="ja-JP" altLang="en-US" sz="1300" dirty="0" smtClean="0">
                <a:solidFill>
                  <a:srgbClr val="000000"/>
                </a:solidFill>
                <a:effectLst/>
                <a:latin typeface="Century"/>
                <a:ea typeface="HGSｺﾞｼｯｸE"/>
                <a:cs typeface="Times New Roman"/>
              </a:rPr>
              <a:t>３０名（お申込順）</a:t>
            </a:r>
            <a:endParaRPr lang="ja-JP" sz="1200" dirty="0">
              <a:effectLst/>
              <a:latin typeface="ＭＳ Ｐゴシック"/>
              <a:cs typeface="ＭＳ Ｐゴシック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ja-JP" sz="1300" dirty="0">
                <a:solidFill>
                  <a:srgbClr val="000000"/>
                </a:solidFill>
                <a:effectLst/>
                <a:latin typeface="Century"/>
                <a:ea typeface="HGSｺﾞｼｯｸE"/>
                <a:cs typeface="Times New Roman"/>
              </a:rPr>
              <a:t>対　</a:t>
            </a:r>
            <a:r>
              <a:rPr lang="ja-JP" sz="1300" dirty="0" smtClean="0">
                <a:solidFill>
                  <a:srgbClr val="000000"/>
                </a:solidFill>
                <a:effectLst/>
                <a:latin typeface="Century"/>
                <a:ea typeface="HGSｺﾞｼｯｸE"/>
                <a:cs typeface="Times New Roman"/>
              </a:rPr>
              <a:t>象：</a:t>
            </a:r>
            <a:r>
              <a:rPr lang="ja-JP" altLang="en-US" sz="1300" dirty="0" smtClean="0">
                <a:solidFill>
                  <a:srgbClr val="000000"/>
                </a:solidFill>
                <a:effectLst/>
                <a:latin typeface="Century"/>
                <a:ea typeface="HGSｺﾞｼｯｸE"/>
                <a:cs typeface="Times New Roman"/>
              </a:rPr>
              <a:t>戸田市内の</a:t>
            </a:r>
            <a:r>
              <a:rPr lang="ja-JP" sz="1300" dirty="0" smtClean="0">
                <a:solidFill>
                  <a:srgbClr val="000000"/>
                </a:solidFill>
                <a:effectLst/>
                <a:latin typeface="Century"/>
                <a:ea typeface="HGSｺﾞｼｯｸE"/>
                <a:cs typeface="Times New Roman"/>
              </a:rPr>
              <a:t>中小</a:t>
            </a:r>
            <a:r>
              <a:rPr lang="ja-JP" sz="1300" dirty="0">
                <a:solidFill>
                  <a:srgbClr val="000000"/>
                </a:solidFill>
                <a:effectLst/>
                <a:latin typeface="Century"/>
                <a:ea typeface="HGSｺﾞｼｯｸE"/>
                <a:cs typeface="Times New Roman"/>
              </a:rPr>
              <a:t>企業・小規模事業者の</a:t>
            </a:r>
            <a:r>
              <a:rPr lang="ja-JP" sz="1300" dirty="0" smtClean="0">
                <a:solidFill>
                  <a:srgbClr val="000000"/>
                </a:solidFill>
                <a:effectLst/>
                <a:latin typeface="Century"/>
                <a:ea typeface="HGSｺﾞｼｯｸE"/>
                <a:cs typeface="Times New Roman"/>
              </a:rPr>
              <a:t>方</a:t>
            </a:r>
            <a:endParaRPr lang="en-US" altLang="ja-JP" sz="1300" dirty="0">
              <a:solidFill>
                <a:srgbClr val="000000"/>
              </a:solidFill>
              <a:latin typeface="Century"/>
              <a:ea typeface="HGSｺﾞｼｯｸE"/>
              <a:cs typeface="Times New Roman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ja-JP" altLang="en-US" sz="1300" dirty="0" smtClean="0">
                <a:solidFill>
                  <a:srgbClr val="000000"/>
                </a:solidFill>
                <a:latin typeface="Century"/>
                <a:ea typeface="HGSｺﾞｼｯｸE"/>
                <a:cs typeface="Times New Roman"/>
              </a:rPr>
              <a:t>主　催</a:t>
            </a:r>
            <a:r>
              <a:rPr lang="ja-JP" sz="1300" dirty="0" smtClean="0">
                <a:solidFill>
                  <a:srgbClr val="000000"/>
                </a:solidFill>
                <a:effectLst/>
                <a:latin typeface="Century"/>
                <a:ea typeface="HGSｺﾞｼｯｸE"/>
                <a:cs typeface="Times New Roman"/>
              </a:rPr>
              <a:t>：</a:t>
            </a:r>
            <a:r>
              <a:rPr lang="ja-JP" altLang="en-US" sz="1300" dirty="0">
                <a:solidFill>
                  <a:srgbClr val="000000"/>
                </a:solidFill>
                <a:latin typeface="Century"/>
                <a:ea typeface="HGSｺﾞｼｯｸE"/>
                <a:cs typeface="Times New Roman"/>
              </a:rPr>
              <a:t>戸田</a:t>
            </a:r>
            <a:r>
              <a:rPr lang="ja-JP" altLang="en-US" sz="1300" dirty="0" smtClean="0">
                <a:solidFill>
                  <a:srgbClr val="000000"/>
                </a:solidFill>
                <a:effectLst/>
                <a:latin typeface="Century"/>
                <a:ea typeface="HGSｺﾞｼｯｸE"/>
                <a:cs typeface="Times New Roman"/>
              </a:rPr>
              <a:t>市商工会</a:t>
            </a:r>
            <a:endParaRPr lang="en-US" altLang="ja-JP" sz="1300" dirty="0" smtClean="0">
              <a:solidFill>
                <a:srgbClr val="000000"/>
              </a:solidFill>
              <a:effectLst/>
              <a:latin typeface="Century"/>
              <a:ea typeface="HGSｺﾞｼｯｸE"/>
              <a:cs typeface="Times New Roman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ja-JP" altLang="en-US" sz="1300" dirty="0">
                <a:solidFill>
                  <a:srgbClr val="000000"/>
                </a:solidFill>
                <a:latin typeface="Century"/>
                <a:ea typeface="HGSｺﾞｼｯｸE"/>
                <a:cs typeface="Times New Roman"/>
              </a:rPr>
              <a:t>　</a:t>
            </a:r>
            <a:r>
              <a:rPr lang="ja-JP" altLang="en-US" sz="1300" dirty="0" smtClean="0">
                <a:solidFill>
                  <a:srgbClr val="000000"/>
                </a:solidFill>
                <a:latin typeface="Century"/>
                <a:ea typeface="HGSｺﾞｼｯｸE"/>
                <a:cs typeface="Times New Roman"/>
              </a:rPr>
              <a:t>　　　</a:t>
            </a:r>
            <a:r>
              <a:rPr lang="ja-JP" altLang="en-US" sz="1300" dirty="0" smtClean="0">
                <a:solidFill>
                  <a:srgbClr val="000000"/>
                </a:solidFill>
                <a:effectLst/>
                <a:latin typeface="Century"/>
                <a:ea typeface="HGSｺﾞｼｯｸE"/>
                <a:cs typeface="Times New Roman"/>
              </a:rPr>
              <a:t>武蔵野銀行戸田支店・戸田西支店</a:t>
            </a:r>
            <a:endParaRPr lang="en-US" altLang="ja-JP" sz="1300" dirty="0" smtClean="0">
              <a:solidFill>
                <a:srgbClr val="000000"/>
              </a:solidFill>
              <a:effectLst/>
              <a:latin typeface="Century"/>
              <a:ea typeface="HGSｺﾞｼｯｸE"/>
              <a:cs typeface="Times New Roman"/>
            </a:endParaRPr>
          </a:p>
          <a:p>
            <a:pPr algn="just">
              <a:lnSpc>
                <a:spcPct val="150000"/>
              </a:lnSpc>
            </a:pPr>
            <a:r>
              <a:rPr lang="en-US" altLang="ja-JP" sz="1100" dirty="0" smtClean="0">
                <a:solidFill>
                  <a:srgbClr val="000000"/>
                </a:solidFill>
                <a:latin typeface="Century"/>
                <a:ea typeface="HGSｺﾞｼｯｸE"/>
                <a:cs typeface="Times New Roman"/>
              </a:rPr>
              <a:t>※</a:t>
            </a:r>
            <a:r>
              <a:rPr lang="ja-JP" altLang="ja-JP" sz="1100" dirty="0">
                <a:solidFill>
                  <a:srgbClr val="000000"/>
                </a:solidFill>
                <a:latin typeface="Century"/>
                <a:ea typeface="HGSｺﾞｼｯｸE"/>
                <a:cs typeface="Times New Roman"/>
              </a:rPr>
              <a:t>お申込方法は裏面をご確認ください</a:t>
            </a:r>
            <a:r>
              <a:rPr lang="ja-JP" altLang="ja-JP" sz="1100" dirty="0" smtClean="0">
                <a:solidFill>
                  <a:srgbClr val="000000"/>
                </a:solidFill>
                <a:latin typeface="Century"/>
                <a:ea typeface="HGSｺﾞｼｯｸE"/>
                <a:cs typeface="Times New Roman"/>
              </a:rPr>
              <a:t>。</a:t>
            </a:r>
            <a:endParaRPr lang="en-US" altLang="ja-JP" sz="1100" dirty="0" smtClean="0">
              <a:solidFill>
                <a:srgbClr val="000000"/>
              </a:solidFill>
              <a:latin typeface="Century"/>
              <a:ea typeface="HGSｺﾞｼｯｸE"/>
              <a:cs typeface="Times New Roman"/>
            </a:endParaRPr>
          </a:p>
          <a:p>
            <a:pPr algn="just">
              <a:lnSpc>
                <a:spcPts val="1400"/>
              </a:lnSpc>
            </a:pPr>
            <a:r>
              <a:rPr lang="en-US" altLang="ja-JP" sz="1100" dirty="0" smtClean="0">
                <a:solidFill>
                  <a:srgbClr val="000000"/>
                </a:solidFill>
                <a:latin typeface="Century"/>
                <a:ea typeface="HGSｺﾞｼｯｸE"/>
                <a:cs typeface="Times New Roman"/>
              </a:rPr>
              <a:t>※</a:t>
            </a:r>
            <a:r>
              <a:rPr lang="ja-JP" altLang="en-US" sz="1100" dirty="0">
                <a:solidFill>
                  <a:srgbClr val="000000"/>
                </a:solidFill>
                <a:latin typeface="Century"/>
                <a:ea typeface="HGSｺﾞｼｯｸE"/>
                <a:cs typeface="Times New Roman"/>
              </a:rPr>
              <a:t>新型コロナウィルス感染拡大防止の観点から</a:t>
            </a:r>
            <a:r>
              <a:rPr lang="ja-JP" altLang="en-US" sz="1100" dirty="0" smtClean="0">
                <a:solidFill>
                  <a:srgbClr val="000000"/>
                </a:solidFill>
                <a:latin typeface="Century"/>
                <a:ea typeface="HGSｺﾞｼｯｸE"/>
                <a:cs typeface="Times New Roman"/>
              </a:rPr>
              <a:t>、</a:t>
            </a:r>
            <a:endParaRPr lang="en-US" altLang="ja-JP" sz="1100" dirty="0" smtClean="0">
              <a:solidFill>
                <a:srgbClr val="000000"/>
              </a:solidFill>
              <a:latin typeface="Century"/>
              <a:ea typeface="HGSｺﾞｼｯｸE"/>
              <a:cs typeface="Times New Roman"/>
            </a:endParaRPr>
          </a:p>
          <a:p>
            <a:pPr algn="just">
              <a:lnSpc>
                <a:spcPts val="1400"/>
              </a:lnSpc>
            </a:pPr>
            <a:r>
              <a:rPr lang="ja-JP" altLang="en-US" sz="1100" dirty="0">
                <a:solidFill>
                  <a:srgbClr val="000000"/>
                </a:solidFill>
                <a:latin typeface="Century"/>
                <a:ea typeface="HGSｺﾞｼｯｸE"/>
                <a:cs typeface="Times New Roman"/>
              </a:rPr>
              <a:t>　</a:t>
            </a:r>
            <a:r>
              <a:rPr lang="ja-JP" altLang="en-US" sz="1100" dirty="0" smtClean="0">
                <a:solidFill>
                  <a:srgbClr val="000000"/>
                </a:solidFill>
                <a:latin typeface="Century"/>
                <a:ea typeface="HGSｺﾞｼｯｸE"/>
                <a:cs typeface="Times New Roman"/>
              </a:rPr>
              <a:t> オンライン開催となる可能性もございます。</a:t>
            </a:r>
            <a:endParaRPr lang="ja-JP" altLang="ja-JP" sz="1200" dirty="0">
              <a:latin typeface="ＭＳ Ｐゴシック"/>
              <a:cs typeface="ＭＳ Ｐゴシック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632" y="6400737"/>
            <a:ext cx="2764176" cy="2215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893464" y="5180746"/>
            <a:ext cx="5184577" cy="110162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rot="0" vert="horz" wrap="square" lIns="0" tIns="0" rIns="0" bIns="0" anchor="t" anchorCtr="0" upright="1">
            <a:noAutofit/>
          </a:bodyPr>
          <a:lstStyle/>
          <a:p>
            <a:pPr algn="ctr"/>
            <a:r>
              <a:rPr lang="ja-JP" altLang="en-US" sz="24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日時：</a:t>
            </a:r>
            <a:r>
              <a:rPr lang="en-US" altLang="ja-JP" sz="24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2021</a:t>
            </a:r>
            <a:r>
              <a:rPr lang="ja-JP" altLang="en-US" sz="24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年</a:t>
            </a:r>
            <a:r>
              <a:rPr lang="en-US" altLang="ja-JP" sz="44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9</a:t>
            </a:r>
            <a:r>
              <a:rPr lang="ja-JP" altLang="en-US" sz="24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月</a:t>
            </a:r>
            <a:r>
              <a:rPr lang="en-US" altLang="ja-JP" sz="44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15</a:t>
            </a:r>
            <a:r>
              <a:rPr lang="ja-JP" altLang="en-US" sz="24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日（水）</a:t>
            </a:r>
            <a:endParaRPr lang="en-US" altLang="ja-JP" sz="2400" dirty="0" smtClean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/>
            <a:r>
              <a:rPr lang="en-US" altLang="ja-JP" sz="24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18:00</a:t>
            </a:r>
            <a:r>
              <a:rPr lang="ja-JP" altLang="en-US" sz="24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～</a:t>
            </a:r>
            <a:r>
              <a:rPr lang="en-US" altLang="ja-JP" sz="24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20:00</a:t>
            </a:r>
            <a:endParaRPr lang="en-US" altLang="ja-JP" sz="2400" dirty="0" smtClean="0">
              <a:latin typeface="Century"/>
              <a:ea typeface="HGSｺﾞｼｯｸE"/>
              <a:cs typeface="Times New Roman"/>
            </a:endParaRPr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332656" y="8601952"/>
            <a:ext cx="2160240" cy="225631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rot="0" vert="horz" wrap="square" lIns="0" tIns="0" rIns="0" bIns="0" anchor="t" anchorCtr="0" upright="1">
            <a:no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ja-JP" altLang="en-US" sz="800" dirty="0" smtClean="0">
                <a:effectLst/>
                <a:latin typeface="+mj-ea"/>
                <a:ea typeface="+mj-ea"/>
                <a:cs typeface="ＭＳ Ｐゴシック"/>
              </a:rPr>
              <a:t>アクセス：</a:t>
            </a:r>
            <a:r>
              <a:rPr lang="en-US" altLang="ja-JP" sz="800" dirty="0" smtClean="0">
                <a:effectLst/>
                <a:latin typeface="+mj-ea"/>
                <a:ea typeface="+mj-ea"/>
                <a:cs typeface="ＭＳ Ｐゴシック"/>
              </a:rPr>
              <a:t>JR</a:t>
            </a:r>
            <a:r>
              <a:rPr lang="ja-JP" altLang="en-US" sz="800" dirty="0" smtClean="0">
                <a:effectLst/>
                <a:latin typeface="+mj-ea"/>
                <a:ea typeface="+mj-ea"/>
                <a:cs typeface="ＭＳ Ｐゴシック"/>
              </a:rPr>
              <a:t>埼京線戸田駅東口より徒歩約１５分</a:t>
            </a:r>
            <a:endParaRPr lang="ja-JP" sz="800" dirty="0">
              <a:effectLst/>
              <a:latin typeface="+mj-ea"/>
              <a:ea typeface="+mj-ea"/>
              <a:cs typeface="ＭＳ Ｐゴシック"/>
            </a:endParaRPr>
          </a:p>
        </p:txBody>
      </p:sp>
      <p:sp>
        <p:nvSpPr>
          <p:cNvPr id="3" name="Text Box 3"/>
          <p:cNvSpPr txBox="1">
            <a:spLocks noChangeAspect="1" noChangeArrowheads="1"/>
          </p:cNvSpPr>
          <p:nvPr/>
        </p:nvSpPr>
        <p:spPr bwMode="auto">
          <a:xfrm>
            <a:off x="999323" y="9027854"/>
            <a:ext cx="2722368" cy="529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4295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創英角ｺﾞｼｯｸUB" pitchFamily="49" charset="-128"/>
                <a:ea typeface="HG創英角ｺﾞｼｯｸUB" pitchFamily="49" charset="-128"/>
                <a:cs typeface="ＭＳ Ｐゴシック" pitchFamily="50" charset="-128"/>
              </a:rPr>
              <a:t>戸田市商工会</a:t>
            </a:r>
            <a:endParaRPr kumimoji="1" lang="ja-JP" altLang="ja-JP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pic>
        <p:nvPicPr>
          <p:cNvPr id="4" name="Picture 4" descr="商工会ロゴ500px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325" y="9076575"/>
            <a:ext cx="431998" cy="431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 descr="IMG_4659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720" b="9098"/>
          <a:stretch/>
        </p:blipFill>
        <p:spPr bwMode="auto">
          <a:xfrm>
            <a:off x="4581127" y="3205861"/>
            <a:ext cx="1468313" cy="180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11"/>
          <p:cNvSpPr>
            <a:spLocks noChangeArrowheads="1"/>
          </p:cNvSpPr>
          <p:nvPr/>
        </p:nvSpPr>
        <p:spPr bwMode="auto">
          <a:xfrm>
            <a:off x="221602" y="468371"/>
            <a:ext cx="6563499" cy="617848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rot="0" vert="horz" wrap="square" lIns="0" tIns="0" rIns="0" bIns="0" anchor="ctr" anchorCtr="0" upright="1">
            <a:noAutofit/>
          </a:bodyPr>
          <a:lstStyle/>
          <a:p>
            <a:r>
              <a:rPr lang="ja-JP" altLang="en-US" sz="2400" spc="-250" dirty="0" smtClean="0">
                <a:solidFill>
                  <a:schemeClr val="accent6">
                    <a:lumMod val="50000"/>
                  </a:schemeClr>
                </a:solidFill>
                <a:latin typeface="Century"/>
                <a:ea typeface="HGSｺﾞｼｯｸE"/>
                <a:cs typeface="Times New Roman"/>
              </a:rPr>
              <a:t>戸田市商工会・武蔵野銀行　連携セミナー</a:t>
            </a:r>
            <a:endParaRPr lang="en-US" altLang="ja-JP" sz="2400" spc="-250" dirty="0" smtClean="0">
              <a:solidFill>
                <a:schemeClr val="accent6">
                  <a:lumMod val="50000"/>
                </a:schemeClr>
              </a:solidFill>
              <a:latin typeface="Century"/>
              <a:ea typeface="HGSｺﾞｼｯｸE"/>
              <a:cs typeface="Times New Roman"/>
            </a:endParaRPr>
          </a:p>
        </p:txBody>
      </p:sp>
      <p:sp>
        <p:nvSpPr>
          <p:cNvPr id="7" name="ブローチ 6"/>
          <p:cNvSpPr/>
          <p:nvPr/>
        </p:nvSpPr>
        <p:spPr>
          <a:xfrm>
            <a:off x="5094778" y="184943"/>
            <a:ext cx="1608961" cy="421322"/>
          </a:xfrm>
          <a:prstGeom prst="plaque">
            <a:avLst/>
          </a:prstGeom>
          <a:solidFill>
            <a:schemeClr val="bg1"/>
          </a:solidFill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2000" dirty="0" smtClean="0">
                <a:solidFill>
                  <a:schemeClr val="accent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参加費無料</a:t>
            </a:r>
            <a:endParaRPr kumimoji="1" lang="ja-JP" altLang="en-US" sz="2000" dirty="0"/>
          </a:p>
        </p:txBody>
      </p:sp>
      <p:sp>
        <p:nvSpPr>
          <p:cNvPr id="20" name="Rectangle 11"/>
          <p:cNvSpPr>
            <a:spLocks noChangeArrowheads="1"/>
          </p:cNvSpPr>
          <p:nvPr/>
        </p:nvSpPr>
        <p:spPr bwMode="auto">
          <a:xfrm>
            <a:off x="4262280" y="5010845"/>
            <a:ext cx="2335072" cy="374203"/>
          </a:xfrm>
          <a:prstGeom prst="rect">
            <a:avLst/>
          </a:prstGeom>
          <a:solidFill>
            <a:schemeClr val="bg1"/>
          </a:solidFill>
          <a:ln w="19050">
            <a:noFill/>
            <a:miter lim="800000"/>
            <a:headEnd/>
            <a:tailEnd/>
          </a:ln>
        </p:spPr>
        <p:txBody>
          <a:bodyPr rot="0" vert="horz" wrap="square" lIns="0" tIns="0" rIns="0" bIns="0" anchor="t" anchorCtr="0" upright="1">
            <a:noAutofit/>
          </a:bodyPr>
          <a:lstStyle/>
          <a:p>
            <a:pPr algn="just"/>
            <a:r>
              <a:rPr lang="zh-TW" altLang="en-US" sz="1200" dirty="0" smtClean="0">
                <a:effectLst/>
                <a:latin typeface="HGSｺﾞｼｯｸE" panose="020B0900000000000000" pitchFamily="50" charset="-128"/>
                <a:ea typeface="HGSｺﾞｼｯｸE" panose="020B0900000000000000" pitchFamily="50" charset="-128"/>
                <a:cs typeface="ＭＳ Ｐゴシック"/>
              </a:rPr>
              <a:t>講師</a:t>
            </a:r>
            <a:r>
              <a:rPr lang="ja-JP" altLang="en-US" sz="1200" dirty="0">
                <a:latin typeface="HGSｺﾞｼｯｸE" panose="020B0900000000000000" pitchFamily="50" charset="-128"/>
                <a:ea typeface="HGSｺﾞｼｯｸE" panose="020B0900000000000000" pitchFamily="50" charset="-128"/>
                <a:cs typeface="ＭＳ Ｐゴシック"/>
              </a:rPr>
              <a:t> </a:t>
            </a:r>
            <a:r>
              <a:rPr lang="zh-TW" altLang="en-US" sz="1000" dirty="0" smtClean="0">
                <a:effectLst/>
                <a:latin typeface="HGSｺﾞｼｯｸE" panose="020B0900000000000000" pitchFamily="50" charset="-128"/>
                <a:ea typeface="HGSｺﾞｼｯｸE" panose="020B0900000000000000" pitchFamily="50" charset="-128"/>
                <a:cs typeface="ＭＳ Ｐゴシック"/>
              </a:rPr>
              <a:t>中小企業診断士 </a:t>
            </a:r>
            <a:r>
              <a:rPr lang="ja-JP" altLang="en-US" sz="1200" dirty="0" smtClean="0">
                <a:effectLst/>
                <a:latin typeface="HGSｺﾞｼｯｸE" panose="020B0900000000000000" pitchFamily="50" charset="-128"/>
                <a:ea typeface="HGSｺﾞｼｯｸE" panose="020B0900000000000000" pitchFamily="50" charset="-128"/>
                <a:cs typeface="ＭＳ Ｐゴシック"/>
              </a:rPr>
              <a:t>坂上成人</a:t>
            </a:r>
            <a:r>
              <a:rPr lang="zh-TW" altLang="en-US" sz="1200" dirty="0" smtClean="0">
                <a:effectLst/>
                <a:latin typeface="HGSｺﾞｼｯｸE" panose="020B0900000000000000" pitchFamily="50" charset="-128"/>
                <a:ea typeface="HGSｺﾞｼｯｸE" panose="020B0900000000000000" pitchFamily="50" charset="-128"/>
                <a:cs typeface="ＭＳ Ｐゴシック"/>
              </a:rPr>
              <a:t> 氏</a:t>
            </a:r>
            <a:endParaRPr lang="en-US" altLang="zh-TW" sz="1200" dirty="0" smtClean="0">
              <a:effectLst/>
              <a:latin typeface="HGSｺﾞｼｯｸE" panose="020B0900000000000000" pitchFamily="50" charset="-128"/>
              <a:ea typeface="HGSｺﾞｼｯｸE" panose="020B0900000000000000" pitchFamily="50" charset="-128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2194301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上矢印 3"/>
          <p:cNvSpPr/>
          <p:nvPr/>
        </p:nvSpPr>
        <p:spPr>
          <a:xfrm>
            <a:off x="620688" y="92646"/>
            <a:ext cx="5410200" cy="323850"/>
          </a:xfrm>
          <a:prstGeom prst="upArrow">
            <a:avLst>
              <a:gd name="adj1" fmla="val 50001"/>
              <a:gd name="adj2" fmla="val 50000"/>
            </a:avLst>
          </a:prstGeom>
          <a:gradFill>
            <a:gsLst>
              <a:gs pos="0">
                <a:srgbClr val="FF99FF"/>
              </a:gs>
              <a:gs pos="38000">
                <a:srgbClr val="FF99FF">
                  <a:alpha val="49000"/>
                </a:srgbClr>
              </a:gs>
              <a:gs pos="100000">
                <a:srgbClr val="FFCCFF">
                  <a:alpha val="1000"/>
                </a:srgbClr>
              </a:gs>
            </a:gsLst>
            <a:lin ang="5400000" scaled="0"/>
          </a:gradFill>
          <a:ln w="12700" cap="flat" cmpd="sng" algn="ctr">
            <a:solidFill>
              <a:srgbClr val="FF99FF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5" name="テキスト ボックス 7"/>
          <p:cNvSpPr txBox="1"/>
          <p:nvPr/>
        </p:nvSpPr>
        <p:spPr>
          <a:xfrm>
            <a:off x="0" y="449313"/>
            <a:ext cx="6858000" cy="304800"/>
          </a:xfrm>
          <a:prstGeom prst="rect">
            <a:avLst/>
          </a:prstGeom>
          <a:solidFill>
            <a:sysClr val="window" lastClr="FFFFFF"/>
          </a:solidFill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zh-CN" altLang="en-US" sz="1050" kern="100" dirty="0">
                <a:latin typeface="Century"/>
                <a:ea typeface="ＭＳ 明朝"/>
                <a:cs typeface="Times New Roman"/>
              </a:rPr>
              <a:t>戸田市商工会　</a:t>
            </a:r>
            <a:r>
              <a:rPr lang="ja-JP" sz="1050" kern="100" dirty="0" smtClean="0">
                <a:effectLst/>
                <a:latin typeface="Century"/>
                <a:ea typeface="ＭＳ 明朝"/>
                <a:cs typeface="Times New Roman"/>
              </a:rPr>
              <a:t>宛</a:t>
            </a:r>
            <a:endParaRPr lang="ja-JP" sz="1050" kern="100" dirty="0">
              <a:effectLst/>
              <a:latin typeface="Century"/>
              <a:ea typeface="ＭＳ 明朝"/>
              <a:cs typeface="Times New Roman"/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340643" y="2417515"/>
            <a:ext cx="6193432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CCCC">
                    <a:alpha val="5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99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1" compatLnSpc="1">
            <a:prstTxWarp prst="textNoShape">
              <a:avLst/>
            </a:prstTxWarp>
          </a:bodyPr>
          <a:lstStyle/>
          <a:p>
            <a:pPr marL="0" lvl="0" indent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tabLst/>
            </a:pPr>
            <a:r>
              <a:rPr kumimoji="1" lang="en-US" altLang="ja-JP" b="0" i="0" u="none" strike="noStrike" cap="none" normalizeH="0" baseline="0" dirty="0" smtClean="0">
                <a:ln>
                  <a:noFill/>
                </a:ln>
                <a:solidFill>
                  <a:srgbClr val="FF00FF"/>
                </a:solidFill>
                <a:effectLst/>
                <a:latin typeface="HGSｺﾞｼｯｸE" panose="020B0900000000000000" pitchFamily="50" charset="-128"/>
                <a:ea typeface="HGSｺﾞｼｯｸE" panose="020B0900000000000000" pitchFamily="50" charset="-128"/>
                <a:cs typeface="ＭＳ Ｐゴシック" pitchFamily="50" charset="-128"/>
              </a:rPr>
              <a:t>【</a:t>
            </a:r>
            <a:r>
              <a:rPr kumimoji="1" lang="ja-JP" altLang="en-US" b="0" i="0" u="none" strike="noStrike" cap="none" normalizeH="0" baseline="0" dirty="0" smtClean="0">
                <a:ln>
                  <a:noFill/>
                </a:ln>
                <a:solidFill>
                  <a:srgbClr val="FF00FF"/>
                </a:solidFill>
                <a:effectLst/>
                <a:latin typeface="HGSｺﾞｼｯｸE" panose="020B0900000000000000" pitchFamily="50" charset="-128"/>
                <a:ea typeface="HGSｺﾞｼｯｸE" panose="020B0900000000000000" pitchFamily="50" charset="-128"/>
                <a:cs typeface="ＭＳ Ｐゴシック" pitchFamily="50" charset="-128"/>
              </a:rPr>
              <a:t>ＦＡＸまたは電話でお申込みください</a:t>
            </a:r>
            <a:r>
              <a:rPr kumimoji="1" lang="en-US" altLang="ja-JP" b="0" i="0" u="none" strike="noStrike" cap="none" normalizeH="0" baseline="0" dirty="0" smtClean="0">
                <a:ln>
                  <a:noFill/>
                </a:ln>
                <a:solidFill>
                  <a:srgbClr val="FF00FF"/>
                </a:solidFill>
                <a:effectLst/>
                <a:latin typeface="HGSｺﾞｼｯｸE" panose="020B0900000000000000" pitchFamily="50" charset="-128"/>
                <a:ea typeface="HGSｺﾞｼｯｸE" panose="020B0900000000000000" pitchFamily="50" charset="-128"/>
                <a:cs typeface="ＭＳ Ｐゴシック" pitchFamily="50" charset="-128"/>
              </a:rPr>
              <a:t>】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ja-JP" sz="1200" dirty="0">
                <a:latin typeface="+mn-ea"/>
                <a:cs typeface="ＭＳ Ｐゴシック" pitchFamily="50" charset="-128"/>
              </a:rPr>
              <a:t>※</a:t>
            </a:r>
            <a:r>
              <a:rPr lang="ja-JP" altLang="en-US" sz="1200" dirty="0">
                <a:latin typeface="+mn-ea"/>
                <a:cs typeface="ＭＳ Ｐゴシック" pitchFamily="50" charset="-128"/>
              </a:rPr>
              <a:t>下記事項をご記入の上、お間違いのないようお送りください</a:t>
            </a:r>
            <a:r>
              <a:rPr lang="ja-JP" altLang="en-US" sz="1200" dirty="0" smtClean="0">
                <a:latin typeface="+mn-ea"/>
                <a:cs typeface="ＭＳ Ｐゴシック" pitchFamily="50" charset="-128"/>
              </a:rPr>
              <a:t>。</a:t>
            </a:r>
            <a:endParaRPr kumimoji="1" lang="ja-JP" altLang="ja-JP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cs typeface="ＭＳ Ｐゴシック" pitchFamily="50" charset="-128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7258428"/>
              </p:ext>
            </p:extLst>
          </p:nvPr>
        </p:nvGraphicFramePr>
        <p:xfrm>
          <a:off x="124617" y="3065587"/>
          <a:ext cx="6625484" cy="35977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36477"/>
                <a:gridCol w="2736304"/>
                <a:gridCol w="648073"/>
                <a:gridCol w="2304630"/>
              </a:tblGrid>
              <a:tr h="599766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effectLst/>
                        </a:rPr>
                        <a:t>貴社名</a:t>
                      </a:r>
                      <a:endParaRPr lang="ja-JP" sz="105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 gridSpan="3">
                  <a:txBody>
                    <a:bodyPr/>
                    <a:lstStyle/>
                    <a:p>
                      <a:pPr marR="304800" algn="just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 </a:t>
                      </a:r>
                      <a:endParaRPr lang="ja-JP" sz="105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599766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effectLst/>
                        </a:rPr>
                        <a:t>お名前</a:t>
                      </a:r>
                      <a:endParaRPr lang="ja-JP" sz="105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 </a:t>
                      </a:r>
                      <a:endParaRPr lang="ja-JP" sz="105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ja-JP" sz="1600" kern="100" dirty="0" smtClean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kern="100" dirty="0" smtClean="0">
                          <a:effectLst/>
                        </a:rPr>
                        <a:t>（</a:t>
                      </a:r>
                      <a:r>
                        <a:rPr lang="ja-JP" altLang="ja-JP" sz="1100" kern="100" dirty="0" smtClean="0">
                          <a:effectLst/>
                        </a:rPr>
                        <a:t>役職</a:t>
                      </a:r>
                      <a:r>
                        <a:rPr lang="ja-JP" altLang="en-US" sz="1100" kern="100" dirty="0" smtClean="0">
                          <a:effectLst/>
                        </a:rPr>
                        <a:t>）</a:t>
                      </a:r>
                      <a:endParaRPr lang="ja-JP" altLang="ja-JP" sz="1100" kern="100" dirty="0" smtClean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0" marR="0" marT="7200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26006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effectLst/>
                        </a:rPr>
                        <a:t>ご住所</a:t>
                      </a:r>
                      <a:endParaRPr lang="ja-JP" sz="105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 gridSpan="3">
                  <a:txBody>
                    <a:bodyPr/>
                    <a:lstStyle/>
                    <a:p>
                      <a:pPr algn="just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</a:rPr>
                        <a:t>〒</a:t>
                      </a:r>
                      <a:endParaRPr lang="ja-JP" sz="105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496800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effectLst/>
                        </a:rPr>
                        <a:t>ＴＥＬ</a:t>
                      </a:r>
                      <a:endParaRPr lang="ja-JP" sz="105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 </a:t>
                      </a:r>
                      <a:endParaRPr lang="ja-JP" sz="105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effectLst/>
                        </a:rPr>
                        <a:t>ＦＡＸ</a:t>
                      </a:r>
                      <a:endParaRPr lang="ja-JP" sz="105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 </a:t>
                      </a:r>
                      <a:endParaRPr lang="ja-JP" sz="105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97609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E-mail</a:t>
                      </a:r>
                      <a:endParaRPr lang="ja-JP" sz="105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 gridSpan="3">
                  <a:txBody>
                    <a:bodyPr/>
                    <a:lstStyle/>
                    <a:p>
                      <a:pPr algn="just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 </a:t>
                      </a:r>
                      <a:endParaRPr lang="ja-JP" sz="105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39438"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</a:rPr>
                        <a:t>当セミナーをお知りになった経緯に、☑してください</a:t>
                      </a:r>
                      <a:endParaRPr lang="ja-JP" sz="105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</a:rPr>
                        <a:t>□ 武蔵野銀行　戸田支店　</a:t>
                      </a:r>
                      <a:endParaRPr lang="ja-JP" sz="105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7200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</a:rPr>
                        <a:t>□ 戸田市商工会</a:t>
                      </a:r>
                      <a:endParaRPr lang="ja-JP" sz="105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7200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384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ts val="2000"/>
                        </a:lnSpc>
                        <a:spcAft>
                          <a:spcPts val="0"/>
                        </a:spcAft>
                        <a:buFont typeface="ＭＳ ゴシック"/>
                        <a:buNone/>
                      </a:pPr>
                      <a:r>
                        <a:rPr lang="ja-JP" altLang="en-US" sz="1200" kern="100" dirty="0" smtClean="0">
                          <a:effectLst/>
                        </a:rPr>
                        <a:t>□ </a:t>
                      </a:r>
                      <a:r>
                        <a:rPr lang="ja-JP" sz="1200" kern="100" dirty="0" smtClean="0">
                          <a:effectLst/>
                        </a:rPr>
                        <a:t>武蔵野</a:t>
                      </a:r>
                      <a:r>
                        <a:rPr lang="ja-JP" sz="1200" kern="100" dirty="0">
                          <a:effectLst/>
                        </a:rPr>
                        <a:t>銀行　戸田西支店</a:t>
                      </a:r>
                      <a:endParaRPr lang="ja-JP" sz="105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72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lvl="0" indent="0" algn="just">
                        <a:lnSpc>
                          <a:spcPts val="2000"/>
                        </a:lnSpc>
                        <a:spcAft>
                          <a:spcPts val="0"/>
                        </a:spcAft>
                        <a:buFont typeface="ＭＳ ゴシック"/>
                        <a:buNone/>
                      </a:pPr>
                      <a:r>
                        <a:rPr lang="ja-JP" altLang="en-US" sz="1200" kern="100" dirty="0" smtClean="0">
                          <a:effectLst/>
                        </a:rPr>
                        <a:t>□ </a:t>
                      </a:r>
                      <a:r>
                        <a:rPr lang="ja-JP" sz="1200" kern="100" dirty="0" smtClean="0">
                          <a:effectLst/>
                        </a:rPr>
                        <a:t>その他</a:t>
                      </a:r>
                      <a:r>
                        <a:rPr lang="ja-JP" sz="1200" kern="100" dirty="0">
                          <a:effectLst/>
                        </a:rPr>
                        <a:t>（</a:t>
                      </a:r>
                      <a:r>
                        <a:rPr lang="en-US" sz="1200" kern="100" dirty="0">
                          <a:effectLst/>
                        </a:rPr>
                        <a:t>          </a:t>
                      </a:r>
                      <a:r>
                        <a:rPr lang="ja-JP" sz="1200" kern="100" dirty="0">
                          <a:effectLst/>
                        </a:rPr>
                        <a:t>　　　　</a:t>
                      </a:r>
                      <a:r>
                        <a:rPr lang="ja-JP" altLang="en-US" sz="1200" kern="100" dirty="0" smtClean="0">
                          <a:effectLst/>
                        </a:rPr>
                        <a:t>　　　　　　</a:t>
                      </a:r>
                      <a:r>
                        <a:rPr lang="ja-JP" sz="1200" kern="100" dirty="0">
                          <a:effectLst/>
                        </a:rPr>
                        <a:t>　　</a:t>
                      </a:r>
                      <a:r>
                        <a:rPr lang="en-US" sz="1200" kern="100" dirty="0">
                          <a:effectLst/>
                        </a:rPr>
                        <a:t>   </a:t>
                      </a:r>
                      <a:r>
                        <a:rPr lang="ja-JP" sz="1200" kern="100" dirty="0">
                          <a:effectLst/>
                        </a:rPr>
                        <a:t>）</a:t>
                      </a:r>
                      <a:endParaRPr lang="ja-JP" sz="105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7200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74"/>
          <p:cNvSpPr>
            <a:spLocks noChangeArrowheads="1"/>
          </p:cNvSpPr>
          <p:nvPr/>
        </p:nvSpPr>
        <p:spPr bwMode="auto">
          <a:xfrm>
            <a:off x="127930" y="6681192"/>
            <a:ext cx="6395715" cy="504056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rot="0" vert="horz" wrap="square" lIns="74295" tIns="8890" rIns="74295" bIns="8890" anchor="ctr" anchorCtr="0" upright="1">
            <a:noAutofit/>
          </a:bodyPr>
          <a:lstStyle/>
          <a:p>
            <a:pPr marL="151130" indent="-151130" algn="just">
              <a:spcAft>
                <a:spcPts val="0"/>
              </a:spcAft>
            </a:pPr>
            <a:r>
              <a:rPr lang="ja-JP" sz="1100" kern="100" dirty="0">
                <a:effectLst/>
                <a:latin typeface="+mn-ea"/>
                <a:cs typeface="Times New Roman"/>
              </a:rPr>
              <a:t>※定員になり次第締め切らせていただきますので、あらかじめご了承ください。</a:t>
            </a:r>
            <a:endParaRPr lang="ja-JP" sz="1050" kern="100" dirty="0">
              <a:effectLst/>
              <a:latin typeface="+mn-ea"/>
              <a:cs typeface="Times New Roman"/>
            </a:endParaRPr>
          </a:p>
          <a:p>
            <a:pPr marL="139700" indent="-139700" algn="just">
              <a:spcAft>
                <a:spcPts val="0"/>
              </a:spcAft>
            </a:pPr>
            <a:r>
              <a:rPr lang="ja-JP" sz="1100" kern="100" dirty="0" smtClean="0">
                <a:effectLst/>
                <a:latin typeface="+mn-ea"/>
                <a:cs typeface="Times New Roman"/>
              </a:rPr>
              <a:t>※</a:t>
            </a:r>
            <a:r>
              <a:rPr lang="ja-JP" sz="1100" kern="100" dirty="0">
                <a:effectLst/>
                <a:latin typeface="+mn-ea"/>
                <a:cs typeface="Times New Roman"/>
              </a:rPr>
              <a:t>ご記入</a:t>
            </a:r>
            <a:r>
              <a:rPr lang="ja-JP" sz="1100" kern="100" dirty="0" smtClean="0">
                <a:effectLst/>
                <a:latin typeface="+mn-ea"/>
                <a:cs typeface="Times New Roman"/>
              </a:rPr>
              <a:t>いただ</a:t>
            </a:r>
            <a:r>
              <a:rPr lang="ja-JP" altLang="en-US" sz="1100" kern="100" dirty="0" smtClean="0">
                <a:effectLst/>
                <a:latin typeface="+mn-ea"/>
                <a:cs typeface="Times New Roman"/>
              </a:rPr>
              <a:t>い</a:t>
            </a:r>
            <a:r>
              <a:rPr lang="ja-JP" sz="1100" kern="100" dirty="0" smtClean="0">
                <a:effectLst/>
                <a:latin typeface="+mn-ea"/>
                <a:cs typeface="Times New Roman"/>
              </a:rPr>
              <a:t>た</a:t>
            </a:r>
            <a:r>
              <a:rPr lang="ja-JP" sz="1100" kern="100" dirty="0">
                <a:effectLst/>
                <a:latin typeface="+mn-ea"/>
                <a:cs typeface="Times New Roman"/>
              </a:rPr>
              <a:t>お申込み情報につきましては、セミナーのご案内やご連絡にのみ</a:t>
            </a:r>
            <a:r>
              <a:rPr lang="ja-JP" sz="1100" kern="100" dirty="0" smtClean="0">
                <a:effectLst/>
                <a:latin typeface="+mn-ea"/>
                <a:cs typeface="Times New Roman"/>
              </a:rPr>
              <a:t>使用いた</a:t>
            </a:r>
            <a:r>
              <a:rPr lang="ja-JP" altLang="en-US" sz="1100" kern="100" dirty="0" smtClean="0">
                <a:effectLst/>
                <a:latin typeface="+mn-ea"/>
                <a:cs typeface="Times New Roman"/>
              </a:rPr>
              <a:t>し</a:t>
            </a:r>
            <a:r>
              <a:rPr lang="ja-JP" sz="1100" kern="100" dirty="0" smtClean="0">
                <a:effectLst/>
                <a:latin typeface="+mn-ea"/>
                <a:cs typeface="Times New Roman"/>
              </a:rPr>
              <a:t>ます</a:t>
            </a:r>
            <a:r>
              <a:rPr lang="ja-JP" sz="1100" kern="100" dirty="0">
                <a:effectLst/>
                <a:latin typeface="+mn-ea"/>
                <a:cs typeface="Times New Roman"/>
              </a:rPr>
              <a:t>。</a:t>
            </a:r>
            <a:endParaRPr lang="ja-JP" sz="1050" kern="100" dirty="0">
              <a:effectLst/>
              <a:latin typeface="+mn-ea"/>
              <a:cs typeface="Times New Roman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309017" y="7257256"/>
            <a:ext cx="6069632" cy="2232248"/>
          </a:xfrm>
          <a:prstGeom prst="rect">
            <a:avLst/>
          </a:prstGeom>
          <a:noFill/>
          <a:ln w="28575" cmpd="dbl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0" bIns="0" rtlCol="0" anchor="ctr" anchorCtr="0"/>
          <a:lstStyle/>
          <a:p>
            <a:pPr>
              <a:lnSpc>
                <a:spcPct val="150000"/>
              </a:lnSpc>
            </a:pPr>
            <a:r>
              <a:rPr lang="en-US" altLang="ja-JP" sz="1400" dirty="0" smtClean="0">
                <a:solidFill>
                  <a:schemeClr val="tx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【</a:t>
            </a:r>
            <a:r>
              <a:rPr lang="ja-JP" altLang="en-US" sz="1400" dirty="0" smtClean="0">
                <a:solidFill>
                  <a:schemeClr val="tx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お問い合わせ先</a:t>
            </a:r>
            <a:r>
              <a:rPr lang="en-US" altLang="ja-JP" sz="1400" dirty="0" smtClean="0">
                <a:solidFill>
                  <a:schemeClr val="tx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】</a:t>
            </a:r>
          </a:p>
          <a:p>
            <a:r>
              <a:rPr lang="ja-JP" altLang="en-US" sz="1400" dirty="0" smtClean="0">
                <a:solidFill>
                  <a:schemeClr val="tx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戸田市商工会　　　　</a:t>
            </a:r>
            <a:r>
              <a:rPr lang="ja-JP" altLang="en-US" sz="1400" dirty="0">
                <a:solidFill>
                  <a:schemeClr val="tx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　　　　</a:t>
            </a:r>
            <a:r>
              <a:rPr lang="en-US" altLang="ja-JP" sz="1400" dirty="0">
                <a:solidFill>
                  <a:schemeClr val="tx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TEL</a:t>
            </a:r>
            <a:r>
              <a:rPr lang="ja-JP" altLang="en-US" sz="1400" dirty="0">
                <a:solidFill>
                  <a:schemeClr val="tx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 </a:t>
            </a:r>
            <a:r>
              <a:rPr lang="ja-JP" altLang="en-US" sz="14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０４８ </a:t>
            </a:r>
            <a:r>
              <a:rPr lang="en-US" altLang="ja-JP" sz="14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- </a:t>
            </a:r>
            <a:r>
              <a:rPr lang="ja-JP" altLang="en-US" sz="14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４４１ </a:t>
            </a:r>
            <a:r>
              <a:rPr lang="en-US" altLang="ja-JP" sz="14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- </a:t>
            </a:r>
            <a:r>
              <a:rPr lang="ja-JP" altLang="en-US" sz="14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２６１７</a:t>
            </a:r>
            <a:r>
              <a:rPr lang="ja-JP" altLang="en-US" sz="1400" dirty="0">
                <a:solidFill>
                  <a:schemeClr val="tx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　　担当</a:t>
            </a:r>
            <a:r>
              <a:rPr lang="ja-JP" altLang="en-US" sz="1400" dirty="0" smtClean="0">
                <a:solidFill>
                  <a:schemeClr val="tx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：鈴木</a:t>
            </a:r>
            <a:endParaRPr lang="en-US" altLang="ja-JP" sz="1400" dirty="0" smtClean="0">
              <a:solidFill>
                <a:schemeClr val="tx1"/>
              </a:solidFill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［</a:t>
            </a:r>
            <a:r>
              <a:rPr lang="ja-JP" altLang="en-US" sz="1200" dirty="0">
                <a:solidFill>
                  <a:schemeClr val="tx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平日　</a:t>
            </a:r>
            <a:r>
              <a:rPr lang="en-US" altLang="ja-JP" sz="1200" dirty="0" smtClean="0">
                <a:solidFill>
                  <a:schemeClr val="tx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8:30</a:t>
            </a:r>
            <a:r>
              <a:rPr lang="ja-JP" altLang="en-US" sz="1200" dirty="0" smtClean="0">
                <a:solidFill>
                  <a:schemeClr val="tx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～</a:t>
            </a:r>
            <a:r>
              <a:rPr lang="en-US" altLang="ja-JP" sz="1200" dirty="0" smtClean="0">
                <a:solidFill>
                  <a:schemeClr val="tx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17:15 </a:t>
            </a:r>
            <a:r>
              <a:rPr lang="ja-JP" altLang="en-US" sz="1200" dirty="0" smtClean="0">
                <a:solidFill>
                  <a:schemeClr val="tx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］</a:t>
            </a:r>
            <a:endParaRPr lang="en-US" altLang="ja-JP" sz="1400" dirty="0" smtClean="0">
              <a:solidFill>
                <a:schemeClr val="tx1"/>
              </a:solidFill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　　　　　　　 　　　</a:t>
            </a:r>
          </a:p>
          <a:p>
            <a:r>
              <a:rPr lang="ja-JP" altLang="en-US" sz="1400" dirty="0">
                <a:solidFill>
                  <a:schemeClr val="tx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武蔵野</a:t>
            </a:r>
            <a:r>
              <a:rPr lang="ja-JP" altLang="en-US" sz="1400" dirty="0" smtClean="0">
                <a:solidFill>
                  <a:schemeClr val="tx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銀行　戸田支店　　　　</a:t>
            </a:r>
            <a:r>
              <a:rPr lang="en-US" altLang="ja-JP" sz="1400" dirty="0" smtClean="0">
                <a:solidFill>
                  <a:schemeClr val="tx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TEL</a:t>
            </a:r>
            <a:r>
              <a:rPr lang="ja-JP" altLang="en-US" sz="1400" dirty="0" smtClean="0">
                <a:solidFill>
                  <a:schemeClr val="tx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 </a:t>
            </a:r>
            <a:r>
              <a:rPr lang="ja-JP" altLang="en-US" sz="14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０４８ </a:t>
            </a:r>
            <a:r>
              <a:rPr lang="en-US" altLang="ja-JP" sz="14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- </a:t>
            </a:r>
            <a:r>
              <a:rPr lang="ja-JP" altLang="en-US" sz="14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４４２ </a:t>
            </a:r>
            <a:r>
              <a:rPr lang="en-US" altLang="ja-JP" sz="14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- </a:t>
            </a:r>
            <a:r>
              <a:rPr lang="ja-JP" altLang="en-US" sz="14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２１２０</a:t>
            </a:r>
            <a:r>
              <a:rPr lang="ja-JP" altLang="en-US" sz="1400" dirty="0">
                <a:solidFill>
                  <a:schemeClr val="tx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　　担当</a:t>
            </a:r>
            <a:r>
              <a:rPr lang="ja-JP" altLang="en-US" sz="1400" dirty="0" smtClean="0">
                <a:solidFill>
                  <a:schemeClr val="tx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：石松</a:t>
            </a:r>
            <a:endParaRPr lang="ja-JP" altLang="en-US" sz="1400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［平日　</a:t>
            </a:r>
            <a:r>
              <a:rPr lang="en-US" altLang="ja-JP" sz="1200" dirty="0">
                <a:solidFill>
                  <a:schemeClr val="tx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9:00</a:t>
            </a:r>
            <a:r>
              <a:rPr lang="ja-JP" altLang="en-US" sz="1200" dirty="0">
                <a:solidFill>
                  <a:schemeClr val="tx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～</a:t>
            </a:r>
            <a:r>
              <a:rPr lang="en-US" altLang="ja-JP" sz="1200" dirty="0">
                <a:solidFill>
                  <a:schemeClr val="tx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17:00 </a:t>
            </a:r>
            <a:r>
              <a:rPr lang="ja-JP" altLang="en-US" sz="1200" dirty="0" smtClean="0">
                <a:solidFill>
                  <a:schemeClr val="tx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］</a:t>
            </a:r>
            <a:endParaRPr lang="en-US" altLang="ja-JP" sz="1200" dirty="0" smtClean="0">
              <a:solidFill>
                <a:schemeClr val="tx1"/>
              </a:solidFill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endParaRPr lang="ja-JP" altLang="en-US" sz="1400" dirty="0">
              <a:solidFill>
                <a:schemeClr val="tx1"/>
              </a:solidFill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武蔵野</a:t>
            </a:r>
            <a:r>
              <a:rPr lang="ja-JP" altLang="en-US" sz="1400" dirty="0" smtClean="0">
                <a:solidFill>
                  <a:schemeClr val="tx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銀行　戸田西支店　　　</a:t>
            </a:r>
            <a:r>
              <a:rPr lang="en-US" altLang="ja-JP" sz="1400" dirty="0" smtClean="0">
                <a:solidFill>
                  <a:schemeClr val="tx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TEL</a:t>
            </a:r>
            <a:r>
              <a:rPr lang="ja-JP" altLang="en-US" sz="1400" dirty="0">
                <a:solidFill>
                  <a:schemeClr val="tx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 </a:t>
            </a:r>
            <a:r>
              <a:rPr lang="ja-JP" altLang="en-US" sz="14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０４８ </a:t>
            </a:r>
            <a:r>
              <a:rPr lang="en-US" altLang="ja-JP" sz="14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- </a:t>
            </a:r>
            <a:r>
              <a:rPr lang="ja-JP" altLang="en-US" sz="14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４２１ </a:t>
            </a:r>
            <a:r>
              <a:rPr lang="en-US" altLang="ja-JP" sz="14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- </a:t>
            </a:r>
            <a:r>
              <a:rPr lang="ja-JP" altLang="en-US" sz="14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０２５１</a:t>
            </a:r>
            <a:r>
              <a:rPr lang="ja-JP" altLang="en-US" sz="1400" dirty="0">
                <a:solidFill>
                  <a:schemeClr val="tx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　　担当</a:t>
            </a:r>
            <a:r>
              <a:rPr lang="ja-JP" altLang="en-US" sz="1400" dirty="0" smtClean="0">
                <a:solidFill>
                  <a:schemeClr val="tx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：鬼澤</a:t>
            </a:r>
            <a:endParaRPr lang="ja-JP" altLang="en-US" sz="1400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［平日　</a:t>
            </a:r>
            <a:r>
              <a:rPr lang="en-US" altLang="ja-JP" sz="1200" dirty="0">
                <a:solidFill>
                  <a:schemeClr val="tx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9:00</a:t>
            </a:r>
            <a:r>
              <a:rPr lang="ja-JP" altLang="en-US" sz="1200" dirty="0">
                <a:solidFill>
                  <a:schemeClr val="tx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～</a:t>
            </a:r>
            <a:r>
              <a:rPr lang="en-US" altLang="ja-JP" sz="1200" dirty="0">
                <a:solidFill>
                  <a:schemeClr val="tx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17:00 </a:t>
            </a:r>
            <a:r>
              <a:rPr lang="ja-JP" altLang="en-US" sz="1200" dirty="0">
                <a:solidFill>
                  <a:schemeClr val="tx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］</a:t>
            </a:r>
          </a:p>
        </p:txBody>
      </p:sp>
      <p:graphicFrame>
        <p:nvGraphicFramePr>
          <p:cNvPr id="13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0489606"/>
              </p:ext>
            </p:extLst>
          </p:nvPr>
        </p:nvGraphicFramePr>
        <p:xfrm>
          <a:off x="116258" y="754113"/>
          <a:ext cx="6625484" cy="16078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10952"/>
                <a:gridCol w="5714532"/>
              </a:tblGrid>
              <a:tr h="599766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600" dirty="0" smtClean="0"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ＭＳ Ｐゴシック"/>
                        </a:rPr>
                        <a:t>コロナ禍</a:t>
                      </a:r>
                      <a:r>
                        <a:rPr lang="ja-JP" altLang="en-US" sz="1600" smtClean="0"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ＭＳ Ｐゴシック"/>
                        </a:rPr>
                        <a:t>を生き抜く　事業再構築７つのポイント</a:t>
                      </a:r>
                      <a:endParaRPr lang="en-US" altLang="ja-JP" sz="1600" dirty="0" smtClean="0">
                        <a:latin typeface="HGSｺﾞｼｯｸE" panose="020B0900000000000000" pitchFamily="50" charset="-128"/>
                        <a:ea typeface="HGSｺﾞｼｯｸE" panose="020B0900000000000000" pitchFamily="50" charset="-128"/>
                        <a:cs typeface="ＭＳ Ｐゴシック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2000" dirty="0" smtClean="0"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ＭＳ Ｐゴシック"/>
                        </a:rPr>
                        <a:t>参加申込書</a:t>
                      </a:r>
                    </a:p>
                  </a:txBody>
                  <a:tcPr marL="62865" marR="62865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 hMerge="1">
                  <a:txBody>
                    <a:bodyPr/>
                    <a:lstStyle/>
                    <a:p>
                      <a:pPr marR="304800" algn="just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endParaRPr lang="ja-JP" sz="105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04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600" dirty="0" smtClean="0"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ＭＳ Ｐゴシック"/>
                        </a:rPr>
                        <a:t>ＦＡＸ</a:t>
                      </a:r>
                      <a:endParaRPr lang="ja-JP" altLang="en-US" sz="1600" dirty="0">
                        <a:latin typeface="HGSｺﾞｼｯｸE" panose="020B0900000000000000" pitchFamily="50" charset="-128"/>
                        <a:ea typeface="HGSｺﾞｼｯｸE" panose="020B0900000000000000" pitchFamily="50" charset="-128"/>
                        <a:cs typeface="ＭＳ Ｐゴシック"/>
                      </a:endParaRPr>
                    </a:p>
                  </a:txBody>
                  <a:tcPr marL="0" marR="0" marT="0" marB="0" anchor="ctr" anchorCtr="1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8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ＭＳ Ｐゴシック"/>
                        </a:rPr>
                        <a:t>０４８－４４４－０９３５</a:t>
                      </a:r>
                      <a:r>
                        <a:rPr lang="zh-CN" altLang="en-US" sz="1200" dirty="0" smtClean="0"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ＭＳ Ｐゴシック"/>
                        </a:rPr>
                        <a:t>（戸田市商工会）</a:t>
                      </a:r>
                      <a:endParaRPr lang="ja-JP" altLang="en-US" sz="1200" dirty="0" smtClean="0">
                        <a:latin typeface="HGSｺﾞｼｯｸE" panose="020B0900000000000000" pitchFamily="50" charset="-128"/>
                        <a:ea typeface="HGSｺﾞｼｯｸE" panose="020B0900000000000000" pitchFamily="50" charset="-128"/>
                        <a:cs typeface="ＭＳ Ｐゴシック"/>
                      </a:endParaRPr>
                    </a:p>
                  </a:txBody>
                  <a:tcPr marL="62865" marR="62865" marT="7200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600" dirty="0" smtClean="0"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ＭＳ Ｐゴシック"/>
                        </a:rPr>
                        <a:t>電話番号</a:t>
                      </a:r>
                      <a:endParaRPr lang="ja-JP" altLang="en-US" sz="1600" dirty="0">
                        <a:latin typeface="HGSｺﾞｼｯｸE" panose="020B0900000000000000" pitchFamily="50" charset="-128"/>
                        <a:ea typeface="HGSｺﾞｼｯｸE" panose="020B0900000000000000" pitchFamily="50" charset="-128"/>
                        <a:cs typeface="ＭＳ Ｐゴシック"/>
                      </a:endParaRPr>
                    </a:p>
                  </a:txBody>
                  <a:tcPr marL="0" marR="0" marT="0" marB="0" anchor="ctr" anchorCtr="1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8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ＭＳ Ｐゴシック"/>
                        </a:rPr>
                        <a:t>０４８－４４１－２６１７</a:t>
                      </a:r>
                      <a:r>
                        <a:rPr lang="zh-CN" altLang="en-US" sz="1200" dirty="0" smtClean="0"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ＭＳ Ｐゴシック"/>
                        </a:rPr>
                        <a:t>（戸田市商工会）</a:t>
                      </a:r>
                      <a:endParaRPr lang="ja-JP" altLang="en-US" sz="1200" dirty="0" smtClean="0">
                        <a:latin typeface="HGSｺﾞｼｯｸE" panose="020B0900000000000000" pitchFamily="50" charset="-128"/>
                        <a:ea typeface="HGSｺﾞｼｯｸE" panose="020B0900000000000000" pitchFamily="50" charset="-128"/>
                        <a:cs typeface="ＭＳ Ｐゴシック"/>
                      </a:endParaRPr>
                    </a:p>
                  </a:txBody>
                  <a:tcPr marL="62865" marR="62865" marT="7200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21012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クラシック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クチュール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510</TotalTime>
  <Words>183</Words>
  <Application>Microsoft Office PowerPoint</Application>
  <PresentationFormat>A4 210 x 297 mm</PresentationFormat>
  <Paragraphs>69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9" baseType="lpstr">
      <vt:lpstr>HGPｺﾞｼｯｸE</vt:lpstr>
      <vt:lpstr>HGP創英角ｺﾞｼｯｸUB</vt:lpstr>
      <vt:lpstr>HGSｺﾞｼｯｸE</vt:lpstr>
      <vt:lpstr>HGS創英角ﾎﾟｯﾌﾟ体</vt:lpstr>
      <vt:lpstr>HGS明朝E</vt:lpstr>
      <vt:lpstr>HGｺﾞｼｯｸE</vt:lpstr>
      <vt:lpstr>HG丸ｺﾞｼｯｸM-PRO</vt:lpstr>
      <vt:lpstr>HG創英角ｺﾞｼｯｸUB</vt:lpstr>
      <vt:lpstr>ＭＳ Ｐゴシック</vt:lpstr>
      <vt:lpstr>ＭＳ Ｐ明朝</vt:lpstr>
      <vt:lpstr>ＭＳ ゴシック</vt:lpstr>
      <vt:lpstr>ＭＳ 明朝</vt:lpstr>
      <vt:lpstr>Arial</vt:lpstr>
      <vt:lpstr>Calibri</vt:lpstr>
      <vt:lpstr>Century</vt:lpstr>
      <vt:lpstr>Times New Roman</vt:lpstr>
      <vt:lpstr>Office ​​テーマ</vt:lpstr>
      <vt:lpstr>PowerPoint プレゼンテーション</vt:lpstr>
      <vt:lpstr>PowerPoint プレゼンテーション</vt:lpstr>
    </vt:vector>
  </TitlesOfParts>
  <Company>武蔵野銀行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小林　恵子</dc:creator>
  <cp:lastModifiedBy>aka</cp:lastModifiedBy>
  <cp:revision>73</cp:revision>
  <cp:lastPrinted>2021-07-07T02:29:07Z</cp:lastPrinted>
  <dcterms:created xsi:type="dcterms:W3CDTF">2020-11-09T04:39:35Z</dcterms:created>
  <dcterms:modified xsi:type="dcterms:W3CDTF">2021-07-12T23:14:01Z</dcterms:modified>
</cp:coreProperties>
</file>